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3"/>
    <p:sldId id="256" r:id="rId4"/>
    <p:sldId id="257" r:id="rId5"/>
    <p:sldId id="258" r:id="rId6"/>
    <p:sldId id="269" r:id="rId7"/>
    <p:sldId id="272" r:id="rId8"/>
    <p:sldId id="271" r:id="rId9"/>
    <p:sldId id="274" r:id="rId10"/>
    <p:sldId id="275" r:id="rId11"/>
    <p:sldId id="276" r:id="rId12"/>
    <p:sldId id="277" r:id="rId13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614" autoAdjust="0"/>
    <p:restoredTop sz="94660"/>
  </p:normalViewPr>
  <p:slideViewPr>
    <p:cSldViewPr showGuides="1">
      <p:cViewPr varScale="1">
        <p:scale>
          <a:sx n="80" d="100"/>
          <a:sy n="80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4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3.xml"/><Relationship Id="rId4" Type="http://schemas.openxmlformats.org/officeDocument/2006/relationships/image" Target="../media/image2.png"/><Relationship Id="rId3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image17.wdp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-287020" y="-24130"/>
            <a:ext cx="9143365" cy="6859270"/>
            <a:chOff x="0" y="0"/>
            <a:chExt cx="19199" cy="10801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9199" cy="108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sp>
          <p:nvSpPr>
            <p:cNvPr id="4" name="直角三角形 3"/>
            <p:cNvSpPr/>
            <p:nvPr/>
          </p:nvSpPr>
          <p:spPr>
            <a:xfrm rot="5400000">
              <a:off x="0" y="0"/>
              <a:ext cx="7957" cy="7957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sp>
          <p:nvSpPr>
            <p:cNvPr id="5" name="直角三角形 4"/>
            <p:cNvSpPr/>
            <p:nvPr/>
          </p:nvSpPr>
          <p:spPr>
            <a:xfrm rot="16200000">
              <a:off x="11242" y="2843"/>
              <a:ext cx="7957" cy="7957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sp>
          <p:nvSpPr>
            <p:cNvPr id="9" name="矩形 8"/>
            <p:cNvSpPr/>
            <p:nvPr/>
          </p:nvSpPr>
          <p:spPr>
            <a:xfrm>
              <a:off x="1468" y="925"/>
              <a:ext cx="16263" cy="8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794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</p:grpSp>
      <p:sp>
        <p:nvSpPr>
          <p:cNvPr id="12" name="标题 1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9674" y="2546033"/>
            <a:ext cx="6500336" cy="1057751"/>
          </a:xfrm>
        </p:spPr>
        <p:txBody>
          <a:bodyPr>
            <a:noAutofit/>
          </a:bodyPr>
          <a:p>
            <a:pPr algn="ctr"/>
            <a:r>
              <a: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汉仪细圆简" panose="02010600000101010101" charset="-128"/>
                <a:ea typeface="宋体" panose="02010600030101010101" pitchFamily="2" charset="-122"/>
                <a:cs typeface="汉仪细圆简" panose="02010600000101010101" charset="-128"/>
              </a:rPr>
              <a:t>三峡大学</a:t>
            </a:r>
            <a:br>
              <a: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汉仪细圆简" panose="02010600000101010101" charset="-128"/>
                <a:ea typeface="宋体" panose="02010600030101010101" pitchFamily="2" charset="-122"/>
                <a:cs typeface="汉仪细圆简" panose="02010600000101010101" charset="-128"/>
              </a:rPr>
            </a:br>
            <a:r>
              <a: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汉仪细圆简" panose="02010600000101010101" charset="-128"/>
                <a:ea typeface="宋体" panose="02010600030101010101" pitchFamily="2" charset="-122"/>
                <a:cs typeface="汉仪细圆简" panose="02010600000101010101" charset="-128"/>
              </a:rPr>
              <a:t>大学英语</a:t>
            </a:r>
            <a:r>
              <a:rPr lang="zh-CN" sz="3600" b="1">
                <a:solidFill>
                  <a:schemeClr val="tx1">
                    <a:lumMod val="65000"/>
                    <a:lumOff val="35000"/>
                  </a:schemeClr>
                </a:solidFill>
                <a:latin typeface="汉仪细圆简" panose="02010600000101010101" charset="-128"/>
                <a:ea typeface="宋体" panose="02010600030101010101" pitchFamily="2" charset="-122"/>
                <a:cs typeface="汉仪细圆简" panose="02010600000101010101" charset="-128"/>
              </a:rPr>
              <a:t>综合课程</a:t>
            </a:r>
            <a:r>
              <a: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汉仪细圆简" panose="02010600000101010101" charset="-128"/>
                <a:ea typeface="宋体" panose="02010600030101010101" pitchFamily="2" charset="-122"/>
                <a:cs typeface="汉仪细圆简" panose="02010600000101010101" charset="-128"/>
              </a:rPr>
              <a:t>机考测试</a:t>
            </a:r>
            <a:br>
              <a: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汉仪细圆简" panose="02010600000101010101" charset="-128"/>
                <a:ea typeface="宋体" panose="02010600030101010101" pitchFamily="2" charset="-122"/>
                <a:cs typeface="汉仪细圆简" panose="02010600000101010101" charset="-128"/>
              </a:rPr>
            </a:br>
            <a:r>
              <a: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汉仪细圆简" panose="02010600000101010101" charset="-128"/>
                <a:ea typeface="宋体" panose="02010600030101010101" pitchFamily="2" charset="-122"/>
                <a:cs typeface="汉仪细圆简" panose="02010600000101010101" charset="-128"/>
              </a:rPr>
              <a:t>学生操作说明</a:t>
            </a:r>
            <a:endParaRPr sz="3600" b="1">
              <a:solidFill>
                <a:schemeClr val="tx1">
                  <a:lumMod val="65000"/>
                  <a:lumOff val="35000"/>
                </a:schemeClr>
              </a:solidFill>
              <a:latin typeface="汉仪细圆简" panose="02010600000101010101" charset="-128"/>
              <a:ea typeface="宋体" panose="02010600030101010101" pitchFamily="2" charset="-122"/>
              <a:cs typeface="汉仪细圆简" panose="02010600000101010101" charset="-128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924141" y="4292918"/>
            <a:ext cx="1111091" cy="241935"/>
            <a:chOff x="8209" y="5750"/>
            <a:chExt cx="2333" cy="508"/>
          </a:xfrm>
        </p:grpSpPr>
        <p:sp>
          <p:nvSpPr>
            <p:cNvPr id="2" name="椭圆 1"/>
            <p:cNvSpPr/>
            <p:nvPr/>
          </p:nvSpPr>
          <p:spPr>
            <a:xfrm>
              <a:off x="8209" y="5750"/>
              <a:ext cx="509" cy="509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sp>
          <p:nvSpPr>
            <p:cNvPr id="3" name="椭圆 2"/>
            <p:cNvSpPr/>
            <p:nvPr/>
          </p:nvSpPr>
          <p:spPr>
            <a:xfrm>
              <a:off x="8814" y="5750"/>
              <a:ext cx="509" cy="50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sp>
          <p:nvSpPr>
            <p:cNvPr id="6" name="椭圆 5"/>
            <p:cNvSpPr/>
            <p:nvPr/>
          </p:nvSpPr>
          <p:spPr>
            <a:xfrm>
              <a:off x="9419" y="5750"/>
              <a:ext cx="509" cy="50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sp>
          <p:nvSpPr>
            <p:cNvPr id="7" name="椭圆 6"/>
            <p:cNvSpPr/>
            <p:nvPr/>
          </p:nvSpPr>
          <p:spPr>
            <a:xfrm>
              <a:off x="10034" y="5750"/>
              <a:ext cx="509" cy="509"/>
            </a:xfrm>
            <a:prstGeom prst="ellipse">
              <a:avLst/>
            </a:prstGeom>
            <a:solidFill>
              <a:schemeClr val="accent5">
                <a:lumMod val="75000"/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</p:grpSp>
      <p:pic>
        <p:nvPicPr>
          <p:cNvPr id="16" name="图片 15" descr="header_b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95" y="628650"/>
            <a:ext cx="6743700" cy="680085"/>
          </a:xfrm>
          <a:prstGeom prst="rect">
            <a:avLst/>
          </a:prstGeom>
        </p:spPr>
      </p:pic>
      <p:pic>
        <p:nvPicPr>
          <p:cNvPr id="15" name="图片 14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33" y="692944"/>
            <a:ext cx="3178969" cy="58578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204369" y="5229066"/>
            <a:ext cx="27184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j-ea"/>
              </a:rPr>
              <a:t>2025</a:t>
            </a: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j-ea"/>
              </a:rPr>
              <a:t>年秋季学期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仿宋" panose="02010609060101010101" charset="-122"/>
              <a:ea typeface="仿宋" panose="02010609060101010101" charset="-122"/>
              <a:cs typeface="+mj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/>
          <p:cNvSpPr txBox="1"/>
          <p:nvPr/>
        </p:nvSpPr>
        <p:spPr>
          <a:xfrm>
            <a:off x="323528" y="240793"/>
            <a:ext cx="8424936" cy="8839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、显示“试卷提交成功！保存成功” 后，请带好随身物品，立即离开考场。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6089" y="2769389"/>
            <a:ext cx="2971822" cy="131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/>
          <p:cNvSpPr txBox="1"/>
          <p:nvPr/>
        </p:nvSpPr>
        <p:spPr>
          <a:xfrm>
            <a:off x="323528" y="240793"/>
            <a:ext cx="8424936" cy="8839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、注意事项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395605" y="1412875"/>
            <a:ext cx="7859216" cy="4525963"/>
          </a:xfrm>
        </p:spPr>
        <p:txBody>
          <a:bodyPr>
            <a:normAutofit fontScale="60000"/>
          </a:bodyPr>
          <a:lstStyle/>
          <a:p>
            <a:pPr fontAlgn="auto">
              <a:lnSpc>
                <a:spcPct val="140000"/>
              </a:lnSpc>
              <a:spcBef>
                <a:spcPts val="0"/>
              </a:spcBef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必须提前</a:t>
            </a:r>
            <a:r>
              <a:rPr lang="en-US" altLang="zh-CN" sz="2800" b="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800" b="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分钟从</a:t>
            </a:r>
            <a:r>
              <a:rPr lang="en-US" altLang="zh-CN" sz="2800" b="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W6</a:t>
            </a:r>
            <a:r>
              <a:rPr lang="zh-CN" altLang="en-US" sz="2800" b="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区进入考场；</a:t>
            </a:r>
            <a:endParaRPr lang="zh-CN" altLang="en-US" sz="2800" b="0" i="0" dirty="0">
              <a:solidFill>
                <a:srgbClr val="22222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40000"/>
              </a:lnSpc>
              <a:spcBef>
                <a:spcPts val="0"/>
              </a:spcBef>
            </a:pPr>
            <a:r>
              <a:rPr lang="en-US" altLang="zh-CN" sz="2800" b="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b="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持</a:t>
            </a:r>
            <a:r>
              <a:rPr lang="zh-CN" altLang="en-US" sz="280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身份证、</a:t>
            </a:r>
            <a:r>
              <a:rPr lang="zh-CN" altLang="en-US" sz="2800" b="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学生证或校园卡参加考试（必须有</a:t>
            </a:r>
            <a:r>
              <a:rPr lang="en-US" altLang="zh-CN" sz="2800" b="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证），按考试机位号入座</a:t>
            </a:r>
            <a:r>
              <a:rPr lang="en-US" altLang="zh-CN" sz="2800" b="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40000"/>
              </a:lnSpc>
              <a:spcBef>
                <a:spcPts val="0"/>
              </a:spcBef>
            </a:pP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考试结束立即从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区离开，不得在走廊喧哗；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40000"/>
              </a:lnSpc>
              <a:spcBef>
                <a:spcPts val="0"/>
              </a:spcBef>
            </a:pP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b="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考生应严格遵守考试纪律，不得携带电子设备进入，</a:t>
            </a:r>
            <a:r>
              <a:rPr lang="zh-CN" altLang="en-US" sz="280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手机和电子手表等需关机后交监考老师</a:t>
            </a:r>
            <a:r>
              <a:rPr lang="zh-CN" altLang="en-US" sz="2800" b="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800" b="0" i="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全部考场前后均有监控，监控室有专人监管，考后有视频监考复查，</a:t>
            </a:r>
            <a:r>
              <a:rPr lang="zh-CN" altLang="en-US" sz="2800" b="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不允许任何作弊行为，一经发现取消考试资格，并按学校有关规定进行严肃处理。</a:t>
            </a:r>
            <a:endParaRPr lang="zh-CN" altLang="en-US" sz="2800" b="0" i="0" dirty="0">
              <a:solidFill>
                <a:srgbClr val="22222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40000"/>
              </a:lnSpc>
              <a:spcBef>
                <a:spcPts val="0"/>
              </a:spcBef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禁止任何夹带，凡带进考场视为违纪处理，此次期末考试每个楼层设流动监考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名，教室前后门全部打开，不得关闭，流动监考和考务人员不定时巡考。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40000"/>
              </a:lnSpc>
              <a:spcBef>
                <a:spcPts val="0"/>
              </a:spcBef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23528" y="240793"/>
            <a:ext cx="8424936" cy="88395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l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、双击桌面上的“</a:t>
            </a:r>
            <a:r>
              <a:rPr lang="en-US" altLang="zh-CN" sz="20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iTEST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考试客户端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”图标，弹出页面点击“稍后再说”，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不要进行“开始环境监测”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，然后在登录页面输入用户名和密码（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初始账号密码均为学号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）登录，若无法键入，请按下键盘右上角的</a:t>
            </a:r>
            <a:r>
              <a:rPr lang="en-US" altLang="zh-CN" sz="20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Numlock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后输入；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AutoShape 2" descr="https://wx2.qq.com/cgi-bin/mmwebwx-bin/webwxgetmsgimg?&amp;MsgID=1708591121703884186&amp;skey=%40crypt_14614d61_9043046d6268ea5d31936503e3c6235a"/>
          <p:cNvSpPr>
            <a:spLocks noChangeAspect="1" noChangeArrowheads="1"/>
          </p:cNvSpPr>
          <p:nvPr/>
        </p:nvSpPr>
        <p:spPr bwMode="auto">
          <a:xfrm>
            <a:off x="4419600" y="3276600"/>
            <a:ext cx="3464768" cy="346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3" t="5953" r="17705" b="2430"/>
          <a:stretch>
            <a:fillRect/>
          </a:stretch>
        </p:blipFill>
        <p:spPr>
          <a:xfrm rot="5400000">
            <a:off x="5563239" y="4222858"/>
            <a:ext cx="2385251" cy="2658006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>
          <a:xfrm flipH="1">
            <a:off x="7109435" y="4376270"/>
            <a:ext cx="1364400" cy="538743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09086"/>
            <a:ext cx="1484636" cy="285366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209086"/>
            <a:ext cx="5313068" cy="28671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359235"/>
            <a:ext cx="4790411" cy="2382133"/>
          </a:xfrm>
          <a:prstGeom prst="rect">
            <a:avLst/>
          </a:prstGeom>
        </p:spPr>
      </p:pic>
      <p:sp>
        <p:nvSpPr>
          <p:cNvPr id="14" name="箭头: 右 13"/>
          <p:cNvSpPr/>
          <p:nvPr/>
        </p:nvSpPr>
        <p:spPr>
          <a:xfrm>
            <a:off x="1835696" y="2498765"/>
            <a:ext cx="936104" cy="282163"/>
          </a:xfrm>
          <a:prstGeom prst="rightArrow">
            <a:avLst>
              <a:gd name="adj1" fmla="val 50000"/>
              <a:gd name="adj2" fmla="val 1160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箭头: 右 19"/>
          <p:cNvSpPr/>
          <p:nvPr/>
        </p:nvSpPr>
        <p:spPr>
          <a:xfrm rot="5400000">
            <a:off x="4349641" y="4093017"/>
            <a:ext cx="294833" cy="282163"/>
          </a:xfrm>
          <a:prstGeom prst="rightArrow">
            <a:avLst>
              <a:gd name="adj1" fmla="val 50000"/>
              <a:gd name="adj2" fmla="val 622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rot="5605487">
            <a:off x="6567447" y="4790637"/>
            <a:ext cx="504910" cy="549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4638298" y="1914609"/>
            <a:ext cx="4080430" cy="2463512"/>
          </a:xfrm>
        </p:spPr>
      </p:pic>
      <p:sp>
        <p:nvSpPr>
          <p:cNvPr id="5" name="副标题 2"/>
          <p:cNvSpPr txBox="1"/>
          <p:nvPr/>
        </p:nvSpPr>
        <p:spPr>
          <a:xfrm>
            <a:off x="323528" y="240793"/>
            <a:ext cx="8424936" cy="8839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、第一次登录平台，需要完善个人信息，填写完毕后，点击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，继续选择确定；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/>
          <a:srcRect l="14385" r="11127"/>
          <a:stretch>
            <a:fillRect/>
          </a:stretch>
        </p:blipFill>
        <p:spPr>
          <a:xfrm>
            <a:off x="347553" y="1916832"/>
            <a:ext cx="3816424" cy="247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/>
          <p:cNvSpPr txBox="1"/>
          <p:nvPr/>
        </p:nvSpPr>
        <p:spPr>
          <a:xfrm>
            <a:off x="323528" y="240793"/>
            <a:ext cx="8424936" cy="8839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、选择顶部选项中的“学校考试”，在“当前学校考试”中，选择自己对应的考试场次，点击“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去考试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4340" y="2009764"/>
            <a:ext cx="7815320" cy="2838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/>
          <p:cNvSpPr txBox="1"/>
          <p:nvPr/>
        </p:nvSpPr>
        <p:spPr>
          <a:xfrm>
            <a:off x="323528" y="240793"/>
            <a:ext cx="8424936" cy="8839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、请核对个人信息，并仔细阅读“考试说明”；确定无误后，点击“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712" y="1196752"/>
            <a:ext cx="4790705" cy="5296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/>
          <p:cNvSpPr txBox="1"/>
          <p:nvPr/>
        </p:nvSpPr>
        <p:spPr>
          <a:xfrm>
            <a:off x="323528" y="240793"/>
            <a:ext cx="8424936" cy="8839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、请按照屏幕提示进行“键盘检测”和“耳机设备检测”，确定无误后，点击“确定耳机、键盘正常”；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12312" y="1427048"/>
            <a:ext cx="4333461" cy="327756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0716" y="1700808"/>
            <a:ext cx="4392488" cy="2730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/>
          <p:cNvSpPr txBox="1"/>
          <p:nvPr/>
        </p:nvSpPr>
        <p:spPr>
          <a:xfrm>
            <a:off x="323528" y="240793"/>
            <a:ext cx="8424936" cy="8839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、请耐心等待加载试卷资源，加载完毕后，开始按顺序答题；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187624" y="1365809"/>
            <a:ext cx="6480720" cy="4223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/>
          <p:cNvSpPr txBox="1"/>
          <p:nvPr/>
        </p:nvSpPr>
        <p:spPr>
          <a:xfrm>
            <a:off x="323528" y="240793"/>
            <a:ext cx="8424936" cy="8839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、听力题型请点击“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点击开始听力考试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”，开始播放听力材料，听力播放期间，无法进行题目切换，播放后也无法重复重听；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878" y="1422194"/>
            <a:ext cx="8258235" cy="1676412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 rot="5400000">
            <a:off x="4077855" y="1711573"/>
            <a:ext cx="504910" cy="19235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5292080" y="1898159"/>
            <a:ext cx="1832427" cy="748008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406878" y="3212976"/>
            <a:ext cx="2845336" cy="2951517"/>
            <a:chOff x="406878" y="3212976"/>
            <a:chExt cx="2845336" cy="295151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878" y="3212976"/>
              <a:ext cx="2845336" cy="2951517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rcRect t="19517" b="39008"/>
            <a:stretch>
              <a:fillRect/>
            </a:stretch>
          </p:blipFill>
          <p:spPr>
            <a:xfrm>
              <a:off x="406878" y="3789041"/>
              <a:ext cx="2845336" cy="1224136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3396056"/>
            <a:ext cx="4592912" cy="753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/>
          <p:cNvSpPr txBox="1"/>
          <p:nvPr/>
        </p:nvSpPr>
        <p:spPr>
          <a:xfrm>
            <a:off x="323528" y="240793"/>
            <a:ext cx="8424936" cy="8839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、考试过程中，可点击顶部“答题卡”选项，检查答题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情况；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确认所有题目已经作答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点击右上角提交试卷交卷；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536" y="1484784"/>
            <a:ext cx="8186797" cy="4367244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 rot="5400000">
            <a:off x="3049067" y="1063501"/>
            <a:ext cx="504910" cy="13474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4067944" y="1269980"/>
            <a:ext cx="1754597" cy="429608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 rot="5400000">
            <a:off x="7909607" y="1421894"/>
            <a:ext cx="504910" cy="555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箭头连接符 15"/>
          <p:cNvCxnSpPr/>
          <p:nvPr/>
        </p:nvCxnSpPr>
        <p:spPr>
          <a:xfrm>
            <a:off x="7186815" y="1240060"/>
            <a:ext cx="721519" cy="414146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0801,&quot;width&quot;:19199}"/>
</p:tagLst>
</file>

<file path=ppt/tags/tag2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p="http://schemas.openxmlformats.org/presentationml/2006/main">
  <p:tag name="KSO_WPP_MARK_KEY" val="72714c1e-0c20-463e-bbf6-4082b6ee8bd5"/>
  <p:tag name="COMMONDATA" val="eyJoZGlkIjoiMjAzN2VmOTkzMWRiMGU5ZTdkNGVhOTAzOWVjNzRkNDcifQ=="/>
  <p:tag name="commondata" val="eyJoZGlkIjoiNTJhZWJhNWNlOTgzNjU5YjgyMTZjNDRlODlkMGI3MW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738</Words>
  <Application>WPS 演示</Application>
  <PresentationFormat>全屏显示(4:3)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宋体</vt:lpstr>
      <vt:lpstr>Wingdings</vt:lpstr>
      <vt:lpstr>汉仪细圆简</vt:lpstr>
      <vt:lpstr>Yu Mincho Demibold</vt:lpstr>
      <vt:lpstr>仿宋</vt:lpstr>
      <vt:lpstr>微软雅黑</vt:lpstr>
      <vt:lpstr>Calibri</vt:lpstr>
      <vt:lpstr>Arial Unicode MS</vt:lpstr>
      <vt:lpstr>Office 主题</vt:lpstr>
      <vt:lpstr>三峡大学 大学英语综合课程机考测试 学生操作说明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LDF</cp:lastModifiedBy>
  <cp:revision>159</cp:revision>
  <dcterms:created xsi:type="dcterms:W3CDTF">2019-03-15T08:34:00Z</dcterms:created>
  <dcterms:modified xsi:type="dcterms:W3CDTF">2025-11-18T01:54:41Z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32B28D6834A64B15845701DC8CA5902C</vt:lpwstr>
  </property>
  <property fmtid="{D5CDD505-2E9C-101B-9397-08002B2CF9AE}" pid="3" name="KSOProductBuildVer">
    <vt:lpwstr>2052-12.1.0.23125</vt:lpwstr>
  </property>
</Properties>
</file>